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2" r:id="rId3"/>
    <p:sldId id="274" r:id="rId4"/>
    <p:sldId id="273" r:id="rId5"/>
    <p:sldId id="262" r:id="rId6"/>
    <p:sldId id="289" r:id="rId7"/>
    <p:sldId id="260" r:id="rId8"/>
    <p:sldId id="265" r:id="rId9"/>
    <p:sldId id="263" r:id="rId10"/>
    <p:sldId id="266" r:id="rId11"/>
    <p:sldId id="277" r:id="rId12"/>
    <p:sldId id="261" r:id="rId13"/>
    <p:sldId id="271" r:id="rId14"/>
    <p:sldId id="276" r:id="rId15"/>
    <p:sldId id="281" r:id="rId16"/>
    <p:sldId id="264" r:id="rId17"/>
    <p:sldId id="280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FF"/>
    <a:srgbClr val="0033CC"/>
    <a:srgbClr val="CCFFFF"/>
    <a:srgbClr val="F4BE10"/>
    <a:srgbClr val="CCECFF"/>
    <a:srgbClr val="99CCFF"/>
    <a:srgbClr val="FF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1" d="100"/>
          <a:sy n="81" d="100"/>
        </p:scale>
        <p:origin x="4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56"/>
    </p:cViewPr>
  </p:sorterViewPr>
  <p:notesViewPr>
    <p:cSldViewPr snapToGrid="0">
      <p:cViewPr varScale="1">
        <p:scale>
          <a:sx n="66" d="100"/>
          <a:sy n="66" d="100"/>
        </p:scale>
        <p:origin x="3134" y="2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1804A9-1927-44AA-ACC1-7F091DDDFF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9843D-371A-434B-9B34-923076B7A1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4F284-D21D-4B87-984D-D9357370552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303D4-C8A2-4D09-A37A-34E8CBECBC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2CF8B-FA0E-4AA0-B4CF-163B4413CF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DC803-80FF-417F-9AA8-DF52ECCF2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75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C9585-2CB9-407F-88DF-E4A18EC28151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4DE9-BF0F-496F-A7F0-C8F0EBE6A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7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4DE9-BF0F-496F-A7F0-C8F0EBE6AC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58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4DE9-BF0F-496F-A7F0-C8F0EBE6AC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3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4DE9-BF0F-496F-A7F0-C8F0EBE6AC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50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4DE9-BF0F-496F-A7F0-C8F0EBE6AC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3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4DE9-BF0F-496F-A7F0-C8F0EBE6AC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6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4DE9-BF0F-496F-A7F0-C8F0EBE6AC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58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255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439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tellarparents.weebly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stellarcoaches.weebly.com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F7C21-0568-41D3-8F94-E6292B5B2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561" y="2149719"/>
            <a:ext cx="4000500" cy="1771650"/>
          </a:xfrm>
        </p:spPr>
        <p:txBody>
          <a:bodyPr>
            <a:normAutofit fontScale="92500"/>
          </a:bodyPr>
          <a:lstStyle/>
          <a:p>
            <a:r>
              <a:rPr lang="en-US" sz="4000" dirty="0">
                <a:latin typeface="Hemi Head Rg" panose="020B070304020208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2023-2024</a:t>
            </a:r>
          </a:p>
          <a:p>
            <a:r>
              <a:rPr lang="en-US" sz="4000" dirty="0">
                <a:latin typeface="Hemi Head Rg" panose="020B070304020208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COACH MEETING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D87845-294F-40CB-BC48-46455460D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5671" y="0"/>
            <a:ext cx="75363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2517769-ACCF-4664-B6D0-C75FEE193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15" y="1403474"/>
            <a:ext cx="6197668" cy="405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00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28C309-F9F6-4C37-A546-6540CB1E15E8}"/>
              </a:ext>
            </a:extLst>
          </p:cNvPr>
          <p:cNvSpPr txBox="1"/>
          <p:nvPr/>
        </p:nvSpPr>
        <p:spPr>
          <a:xfrm>
            <a:off x="250785" y="156258"/>
            <a:ext cx="6486191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BEHIND PAYMENT PLAYERS ARE NOT ALLOWED TO PARTICIPATE.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CANCELING PRACTICES – THIS IS A RARE OCCURANCE &amp; NOT ENCOURAGED.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CHECK ALL PLAYERS TO MAKE SURE THEY ARE WEARING APPROPRIATE ATTIRE.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CLUB WIDE WARM UP / LEADING INTO BALL HANDLING.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EQUIPMENT – PLEASE TAKE CARE OF WHAT WE HAVE!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BALL CARTS : NO TRASH, NO CONES/SCOREBOARDS, NO ADDED BODY WEIGHT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PICKING UP PROPERLY AFTER EACH PRACTICE SESSION IS OVER.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DON’T PUSH BOXES ALONG THE GROUND. MUST BE TURNED ON WHEELS TO MOVE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START &amp; END ON TIME FOR ALL PRACTICES.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POLICIES ON PLAYERS THAT ARE LATE, ABSENT, ETC… (PARENT WEBSITE)</a:t>
            </a:r>
          </a:p>
          <a:p>
            <a:r>
              <a:rPr lang="en-US" sz="20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PARENT SITE</a:t>
            </a:r>
            <a:r>
              <a:rPr lang="en-US" sz="20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(PASSWORD:</a:t>
            </a:r>
            <a:r>
              <a:rPr lang="en-US" b="1" dirty="0"/>
              <a:t> </a:t>
            </a:r>
            <a:r>
              <a:rPr lang="en-US" dirty="0">
                <a:latin typeface="Impact" panose="020B0806030902050204" pitchFamily="34" charset="0"/>
              </a:rPr>
              <a:t>onamission24</a:t>
            </a:r>
            <a:r>
              <a:rPr lang="en-US" b="1" dirty="0"/>
              <a:t> </a:t>
            </a:r>
            <a:r>
              <a:rPr lang="en-US" sz="20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BE ORGANIZED, BE PREPARED, &amp; HAVE A PLAN WITH FOCUS.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erson in a black shirt on a volleyball court&#10;&#10;Description automatically generated">
            <a:extLst>
              <a:ext uri="{FF2B5EF4-FFF2-40B4-BE49-F238E27FC236}">
                <a16:creationId xmlns:a16="http://schemas.microsoft.com/office/drawing/2014/main" id="{B204270C-1538-E00A-082E-DBCFF4148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91" y="725862"/>
            <a:ext cx="5228524" cy="273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5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29824A-8B6D-41EF-A3CF-D283CE7F4B67}"/>
              </a:ext>
            </a:extLst>
          </p:cNvPr>
          <p:cNvSpPr txBox="1"/>
          <p:nvPr/>
        </p:nvSpPr>
        <p:spPr>
          <a:xfrm>
            <a:off x="-271098" y="0"/>
            <a:ext cx="799074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EXPECATIONS OF OUR COACHES</a:t>
            </a:r>
          </a:p>
          <a:p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b="1" u="sng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KNOW TODAY’S GAME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KNOW HOW TO TRAIN ALL SKILLS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WE CROSS TRAIN OUR PLAYERS.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GIVE ALL PLAYERS OPPORTUNITIES IN </a:t>
            </a:r>
          </a:p>
          <a:p>
            <a:pPr lvl="2"/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    SERVE RECEIVE AND DEFENSE!</a:t>
            </a:r>
          </a:p>
          <a:p>
            <a:pPr lvl="2"/>
            <a:endParaRPr lang="en-US" sz="24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="1" u="sng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KNOW HOW TO MANAGE GAME SITUATIONS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MANAGING SUBS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ROTATIONS / LINE UPS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MAKE SMART DECISIONS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4BE1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PLAY TO WIN AND KNOW HOW TO MANAGE YOUR ROSTER TO GIVE OPPORTUNITIES!!!!</a:t>
            </a:r>
          </a:p>
          <a:p>
            <a:pPr lvl="2"/>
            <a:endParaRPr lang="en-US" sz="24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b="1" u="sng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KNOW WHO TO ASK FOR HELP!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DIRECTORS or VETERAN COACHES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COME WATCH DIFFERENT PRACTICES.</a:t>
            </a:r>
          </a:p>
          <a:p>
            <a:pPr lvl="1"/>
            <a:endParaRPr lang="en-US" sz="24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erson in a black shirt&#10;&#10;Description automatically generated">
            <a:extLst>
              <a:ext uri="{FF2B5EF4-FFF2-40B4-BE49-F238E27FC236}">
                <a16:creationId xmlns:a16="http://schemas.microsoft.com/office/drawing/2014/main" id="{E57EBA07-5224-8DC5-81BD-268BE1A4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50" y="1150070"/>
            <a:ext cx="3155079" cy="47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7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293104-A253-4C42-B0F4-A13105B1A652}"/>
              </a:ext>
            </a:extLst>
          </p:cNvPr>
          <p:cNvSpPr txBox="1"/>
          <p:nvPr/>
        </p:nvSpPr>
        <p:spPr>
          <a:xfrm>
            <a:off x="268147" y="92598"/>
            <a:ext cx="1165570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COACHING WEBSITE &amp; RESOURCES</a:t>
            </a:r>
          </a:p>
          <a:p>
            <a:pPr algn="ctr"/>
            <a:endParaRPr lang="en-US" sz="3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GOOD RESOURCES FOR SEASON INFORMATION</a:t>
            </a:r>
          </a:p>
          <a:p>
            <a:r>
              <a:rPr lang="en-US" sz="28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Coach Site</a:t>
            </a:r>
            <a:r>
              <a:rPr lang="en-US" sz="28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(password: 2024coaches)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COACH CONTACTS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SEASON POLICIES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*</a:t>
            </a:r>
            <a:r>
              <a:rPr lang="en-US" sz="2400" b="1" i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TRAVEL COACHES: </a:t>
            </a: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HOTELS &amp; FLIGHTS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CLUB PRACTICE SCHEDULE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COACH IMPACT, SAFE SPORT, USAV MEMB.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REF CERTIFIED = CLINIC &amp; RATING &amp; EMAIL</a:t>
            </a:r>
          </a:p>
          <a:p>
            <a:endParaRPr lang="en-US" sz="2800" b="1" dirty="0">
              <a:solidFill>
                <a:srgbClr val="FFC000"/>
              </a:solidFill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Region Website (some information)</a:t>
            </a:r>
          </a:p>
          <a:p>
            <a:r>
              <a:rPr lang="en-US" sz="28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AES for tournament information or other tourney sites</a:t>
            </a:r>
          </a:p>
          <a:p>
            <a:r>
              <a:rPr lang="en-US" sz="28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   (usually updated the Wednesday before play)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A9994-67AC-4D0D-92C1-1EC34D7989F3}"/>
              </a:ext>
            </a:extLst>
          </p:cNvPr>
          <p:cNvSpPr txBox="1"/>
          <p:nvPr/>
        </p:nvSpPr>
        <p:spPr>
          <a:xfrm>
            <a:off x="7328259" y="5795262"/>
            <a:ext cx="4641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99CCFF"/>
                </a:solidFill>
                <a:latin typeface="Modern Love Caps" panose="04070805081001020A01" pitchFamily="82" charset="0"/>
              </a:rPr>
              <a:t>PLEASE BE RESOURCEFUL</a:t>
            </a:r>
          </a:p>
        </p:txBody>
      </p:sp>
      <p:pic>
        <p:nvPicPr>
          <p:cNvPr id="4" name="Picture 3" descr="A group of girls in a circle on a wooden floor&#10;&#10;Description automatically generated">
            <a:extLst>
              <a:ext uri="{FF2B5EF4-FFF2-40B4-BE49-F238E27FC236}">
                <a16:creationId xmlns:a16="http://schemas.microsoft.com/office/drawing/2014/main" id="{71AB090F-26E8-D501-D4A0-906B74A60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84" y="1163151"/>
            <a:ext cx="3670873" cy="369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2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BC0796-A929-4974-B7F2-99D579028E96}"/>
              </a:ext>
            </a:extLst>
          </p:cNvPr>
          <p:cNvSpPr txBox="1"/>
          <p:nvPr/>
        </p:nvSpPr>
        <p:spPr>
          <a:xfrm>
            <a:off x="106101" y="69447"/>
            <a:ext cx="1197979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Travel Team Policies /Expenses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Hotel Room, Tax, and parking will be credit card authorization.</a:t>
            </a:r>
          </a:p>
          <a:p>
            <a:pPr lvl="1"/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Hotel and Volleyball Venue Parking reimbursed with receipts.</a:t>
            </a:r>
          </a:p>
          <a:p>
            <a:pPr lvl="1"/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Uber, Lyft, Taxi reimbursed with receipts.</a:t>
            </a:r>
          </a:p>
          <a:p>
            <a:pPr lvl="1"/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Airport Parking $10/day reimbursed with receipts</a:t>
            </a:r>
          </a:p>
          <a:p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     Coaches are asked to share rides while driving to out of town tournaments </a:t>
            </a:r>
          </a:p>
          <a:p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     Traveling – Stellar Gear</a:t>
            </a:r>
          </a:p>
          <a:p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     All Uber, Lyft, Taxi  - share rides with other coaches</a:t>
            </a:r>
          </a:p>
          <a:p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     Changing Flights</a:t>
            </a:r>
          </a:p>
          <a:p>
            <a:endParaRPr lang="en-US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056EF3-28A6-3F40-7BD5-CD1354697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80" y="3553905"/>
            <a:ext cx="4247937" cy="322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9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C090A4-646A-4159-B811-B7FA66C78365}"/>
              </a:ext>
            </a:extLst>
          </p:cNvPr>
          <p:cNvSpPr txBox="1"/>
          <p:nvPr/>
        </p:nvSpPr>
        <p:spPr>
          <a:xfrm>
            <a:off x="472140" y="43233"/>
            <a:ext cx="10826105" cy="7078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ROLE OF THE PARENTS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SUPPORT THE TEAM, COACH, &amp; CLUB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UNDERSTAND THE COMMITMENT INVOLVED BY HELPING</a:t>
            </a:r>
          </a:p>
          <a:p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   ATHLETES ARRIVE ON TIME AND ATTEND ALL TEAM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BE A FAN ( NOT A COACH OR REF 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HELP COORDINATE TEAM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BE POSITIVE TOWARDS THEIR </a:t>
            </a:r>
          </a:p>
          <a:p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   PLAYER AND TEAM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HUDL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4CF6494-8943-62D5-8756-53C102019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83" y="2931735"/>
            <a:ext cx="4512297" cy="33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9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27644C-FF2E-4864-BEC9-7B537FAB4D5A}"/>
              </a:ext>
            </a:extLst>
          </p:cNvPr>
          <p:cNvSpPr txBox="1"/>
          <p:nvPr/>
        </p:nvSpPr>
        <p:spPr>
          <a:xfrm>
            <a:off x="3319096" y="52754"/>
            <a:ext cx="576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4BE10"/>
                </a:solidFill>
                <a:latin typeface="Hemi Head Rg" panose="020B0703040202080204" pitchFamily="34" charset="0"/>
              </a:rPr>
              <a:t>IMPORTANT 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1FC6C-3BC9-4AF5-BDC7-8628FA2DD630}"/>
              </a:ext>
            </a:extLst>
          </p:cNvPr>
          <p:cNvSpPr txBox="1"/>
          <p:nvPr/>
        </p:nvSpPr>
        <p:spPr>
          <a:xfrm>
            <a:off x="618821" y="646497"/>
            <a:ext cx="11065119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 Condensed Extra Bold" panose="020B0803020202020204" pitchFamily="34" charset="0"/>
              </a:rPr>
              <a:t>Thanksgiving Break: November 19-26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w Cen MT Condensed Extra Bold" panose="020B08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 Condensed Extra Bold" panose="020B0803020202020204" pitchFamily="34" charset="0"/>
              </a:rPr>
              <a:t>Stellar Social/Gear Pickup: November 25</a:t>
            </a:r>
            <a:r>
              <a:rPr lang="en-US" sz="2800" baseline="30000" dirty="0">
                <a:latin typeface="Tw Cen MT Condensed Extra Bold" panose="020B0803020202020204" pitchFamily="34" charset="0"/>
              </a:rPr>
              <a:t>th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Tw Cen MT Condensed Extra Bold" panose="020B0803020202020204" pitchFamily="34" charset="0"/>
              </a:rPr>
              <a:t>We will take head shots during this time, so everyone needs to be picture ready.</a:t>
            </a:r>
          </a:p>
          <a:p>
            <a:endParaRPr lang="en-US" dirty="0">
              <a:latin typeface="Tw Cen MT Condensed Extra Bold" panose="020B08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 Condensed Extra Bold" panose="020B0803020202020204" pitchFamily="34" charset="0"/>
              </a:rPr>
              <a:t>Practices Start the week of November 27</a:t>
            </a:r>
            <a:r>
              <a:rPr lang="en-US" sz="2800" baseline="30000" dirty="0">
                <a:latin typeface="Tw Cen MT Condensed Extra Bold" panose="020B0803020202020204" pitchFamily="34" charset="0"/>
              </a:rPr>
              <a:t>th</a:t>
            </a:r>
            <a:r>
              <a:rPr lang="en-US" sz="2800" dirty="0">
                <a:latin typeface="Tw Cen MT Condensed Extra Bold" panose="020B0803020202020204" pitchFamily="34" charset="0"/>
              </a:rPr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Tw Cen MT Condensed Extra Bold" panose="020B0803020202020204" pitchFamily="34" charset="0"/>
              </a:rPr>
              <a:t>If players are still in playoffs, they will not practice with their club teams </a:t>
            </a:r>
          </a:p>
          <a:p>
            <a:pPr lvl="1"/>
            <a:r>
              <a:rPr lang="en-US" dirty="0">
                <a:latin typeface="Tw Cen MT Condensed Extra Bold" panose="020B0803020202020204" pitchFamily="34" charset="0"/>
              </a:rPr>
              <a:t>         until after they finish their high school season.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Tw Cen MT Condensed Extra Bold" panose="020B0803020202020204" pitchFamily="34" charset="0"/>
              </a:rPr>
              <a:t>DST will start the following week for Elite teams and those that sign up for </a:t>
            </a:r>
          </a:p>
          <a:p>
            <a:pPr lvl="1"/>
            <a:r>
              <a:rPr lang="en-US" dirty="0">
                <a:latin typeface="Tw Cen MT Condensed Extra Bold" panose="020B0803020202020204" pitchFamily="34" charset="0"/>
              </a:rPr>
              <a:t>         the extra classes offered.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latin typeface="Tw Cen MT Condensed Extra Bold" panose="020B0803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 Condensed Extra Bold" panose="020B0803020202020204" pitchFamily="34" charset="0"/>
              </a:rPr>
              <a:t>December 22</a:t>
            </a:r>
            <a:r>
              <a:rPr lang="en-US" sz="2800" baseline="30000" dirty="0">
                <a:latin typeface="Tw Cen MT Condensed Extra Bold" panose="020B0803020202020204" pitchFamily="34" charset="0"/>
              </a:rPr>
              <a:t>nd</a:t>
            </a:r>
            <a:r>
              <a:rPr lang="en-US" sz="2800" dirty="0">
                <a:latin typeface="Tw Cen MT Condensed Extra Bold" panose="020B0803020202020204" pitchFamily="34" charset="0"/>
              </a:rPr>
              <a:t> -1</a:t>
            </a:r>
            <a:r>
              <a:rPr lang="en-US" sz="2800" baseline="30000" dirty="0">
                <a:latin typeface="Tw Cen MT Condensed Extra Bold" panose="020B0803020202020204" pitchFamily="34" charset="0"/>
              </a:rPr>
              <a:t>st</a:t>
            </a:r>
            <a:r>
              <a:rPr lang="en-US" sz="2800" dirty="0">
                <a:latin typeface="Tw Cen MT Condensed Extra Bold" panose="020B0803020202020204" pitchFamily="34" charset="0"/>
              </a:rPr>
              <a:t>  is Christmas Break.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latin typeface="Tw Cen MT Condensed Extra Bold" panose="020B0803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 Condensed Extra Bold" panose="020B0803020202020204" pitchFamily="34" charset="0"/>
              </a:rPr>
              <a:t>Spring Break is arch 11</a:t>
            </a:r>
            <a:r>
              <a:rPr lang="en-US" sz="2800" baseline="30000" dirty="0">
                <a:latin typeface="Tw Cen MT Condensed Extra Bold" panose="020B0803020202020204" pitchFamily="34" charset="0"/>
              </a:rPr>
              <a:t>th</a:t>
            </a:r>
            <a:r>
              <a:rPr lang="en-US" sz="2800" dirty="0">
                <a:latin typeface="Tw Cen MT Condensed Extra Bold" panose="020B0803020202020204" pitchFamily="34" charset="0"/>
              </a:rPr>
              <a:t>-17</a:t>
            </a:r>
            <a:r>
              <a:rPr lang="en-US" sz="2800" baseline="30000" dirty="0">
                <a:latin typeface="Tw Cen MT Condensed Extra Bold" panose="020B0803020202020204" pitchFamily="34" charset="0"/>
              </a:rPr>
              <a:t>th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latin typeface="Tw Cen MT Condensed Extra Bold" panose="020B0803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w Cen MT Condensed Extra Bold" panose="020B0803020202020204" pitchFamily="34" charset="0"/>
              </a:rPr>
              <a:t>Easter is March 31</a:t>
            </a:r>
            <a:r>
              <a:rPr lang="en-US" sz="2800" baseline="30000" dirty="0">
                <a:latin typeface="Tw Cen MT Condensed Extra Bold" panose="020B0803020202020204" pitchFamily="34" charset="0"/>
              </a:rPr>
              <a:t>st</a:t>
            </a:r>
            <a:r>
              <a:rPr lang="en-US" sz="2800" dirty="0">
                <a:latin typeface="Tw Cen MT Condensed Extra Bold" panose="020B080302020202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w Cen MT Condensed Extra Bold" panose="020B08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w Cen MT Condensed Extra Bold" panose="020B0803020202020204" pitchFamily="34" charset="0"/>
            </a:endParaRPr>
          </a:p>
        </p:txBody>
      </p:sp>
      <p:pic>
        <p:nvPicPr>
          <p:cNvPr id="3" name="Picture 2" descr="A group of people sitting on the floor&#10;&#10;Description automatically generated">
            <a:extLst>
              <a:ext uri="{FF2B5EF4-FFF2-40B4-BE49-F238E27FC236}">
                <a16:creationId xmlns:a16="http://schemas.microsoft.com/office/drawing/2014/main" id="{3CC9F26D-DBB1-19A3-EBA5-BA14D5D8D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68" y="3826542"/>
            <a:ext cx="3746571" cy="2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5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18290C-D49F-F998-35A6-9F8623FD79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r="22552"/>
          <a:stretch/>
        </p:blipFill>
        <p:spPr>
          <a:xfrm rot="5400000">
            <a:off x="3612931" y="273172"/>
            <a:ext cx="4953404" cy="51307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9FE03-2473-43DC-BA2A-0363FFCCE7A6}"/>
              </a:ext>
            </a:extLst>
          </p:cNvPr>
          <p:cNvSpPr txBox="1"/>
          <p:nvPr/>
        </p:nvSpPr>
        <p:spPr>
          <a:xfrm>
            <a:off x="1247601" y="4908394"/>
            <a:ext cx="9440034" cy="182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endParaRPr lang="en-US" sz="88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4BE1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w Cen MT Condensed Extra Bold" panose="020B0803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2CCD4-F196-4CC6-90CC-D58410428520}"/>
              </a:ext>
            </a:extLst>
          </p:cNvPr>
          <p:cNvSpPr txBox="1"/>
          <p:nvPr/>
        </p:nvSpPr>
        <p:spPr>
          <a:xfrm>
            <a:off x="105508" y="5351048"/>
            <a:ext cx="121245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spc="50" dirty="0">
                <a:ln w="0">
                  <a:solidFill>
                    <a:srgbClr val="F4BE10"/>
                  </a:solidFill>
                </a:ln>
                <a:solidFill>
                  <a:srgbClr val="CC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utura-Condensed-Bold" pitchFamily="2" charset="0"/>
              </a:rPr>
              <a:t>WEEK 1 – INTRO PRACTICES</a:t>
            </a:r>
          </a:p>
        </p:txBody>
      </p:sp>
    </p:spTree>
    <p:extLst>
      <p:ext uri="{BB962C8B-B14F-4D97-AF65-F5344CB8AC3E}">
        <p14:creationId xmlns:p14="http://schemas.microsoft.com/office/powerpoint/2010/main" val="285973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5FB8DB-C212-4F4C-A7AC-70B88F84B050}"/>
              </a:ext>
            </a:extLst>
          </p:cNvPr>
          <p:cNvSpPr txBox="1"/>
          <p:nvPr/>
        </p:nvSpPr>
        <p:spPr>
          <a:xfrm>
            <a:off x="0" y="-74708"/>
            <a:ext cx="11910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C000"/>
                </a:solidFill>
                <a:latin typeface="Hemi Head Rg" panose="020B0703040202080204" pitchFamily="34" charset="0"/>
              </a:rPr>
              <a:t>INTRO PRACTICE WEEK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FB96D3-7E56-4322-865B-98766D418DCE}"/>
              </a:ext>
            </a:extLst>
          </p:cNvPr>
          <p:cNvSpPr txBox="1"/>
          <p:nvPr/>
        </p:nvSpPr>
        <p:spPr>
          <a:xfrm>
            <a:off x="394884" y="605809"/>
            <a:ext cx="62745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Tw Cen MT Condensed Extra Bold" panose="020B0803020202020204" pitchFamily="34" charset="0"/>
              </a:rPr>
              <a:t>Start with a Small Introduction of your team.</a:t>
            </a:r>
            <a:endParaRPr lang="en-US" sz="2400" i="1" dirty="0">
              <a:latin typeface="Tw Cen MT Condensed Extra Bold" panose="020B0803020202020204" pitchFamily="34" charset="0"/>
            </a:endParaRPr>
          </a:p>
          <a:p>
            <a:r>
              <a:rPr lang="en-US" sz="2400" dirty="0">
                <a:latin typeface="Tw Cen MT Condensed Extra Bold" panose="020B0803020202020204" pitchFamily="34" charset="0"/>
              </a:rPr>
              <a:t>Coaches take the time to tell your team about you and your playing/coaching backgrounds.</a:t>
            </a:r>
          </a:p>
          <a:p>
            <a:pPr marL="457200" indent="-457200">
              <a:buAutoNum type="arabicPeriod" startAt="2"/>
            </a:pPr>
            <a:r>
              <a:rPr lang="en-US" sz="2400" dirty="0">
                <a:latin typeface="Tw Cen MT Condensed Extra Bold" panose="020B0803020202020204" pitchFamily="34" charset="0"/>
              </a:rPr>
              <a:t>2024 Motto</a:t>
            </a:r>
          </a:p>
          <a:p>
            <a:pPr marL="457200" indent="-457200">
              <a:buAutoNum type="arabicPeriod" startAt="2"/>
            </a:pPr>
            <a:r>
              <a:rPr lang="en-US" sz="2400" dirty="0">
                <a:latin typeface="Tw Cen MT Condensed Extra Bold" panose="020B0803020202020204" pitchFamily="34" charset="0"/>
              </a:rPr>
              <a:t>Gear</a:t>
            </a:r>
          </a:p>
          <a:p>
            <a:pPr marL="457200" indent="-457200">
              <a:buAutoNum type="arabicPeriod" startAt="2"/>
            </a:pPr>
            <a:r>
              <a:rPr lang="en-US" sz="2400" dirty="0">
                <a:latin typeface="Tw Cen MT Condensed Extra Bold" panose="020B0803020202020204" pitchFamily="34" charset="0"/>
              </a:rPr>
              <a:t>Picking Up/Organized</a:t>
            </a:r>
          </a:p>
          <a:p>
            <a:pPr marL="457200" indent="-457200">
              <a:buAutoNum type="arabicPeriod" startAt="2"/>
            </a:pPr>
            <a:r>
              <a:rPr lang="en-US" sz="2400" dirty="0">
                <a:latin typeface="Tw Cen MT Condensed Extra Bold" panose="020B0803020202020204" pitchFamily="34" charset="0"/>
              </a:rPr>
              <a:t>Team Agreements</a:t>
            </a:r>
          </a:p>
          <a:p>
            <a:pPr marL="457200" indent="-457200">
              <a:buAutoNum type="arabicPeriod" startAt="2"/>
            </a:pPr>
            <a:r>
              <a:rPr lang="en-US" sz="2400" dirty="0">
                <a:latin typeface="Tw Cen MT Condensed Extra Bold" panose="020B0803020202020204" pitchFamily="34" charset="0"/>
              </a:rPr>
              <a:t>On Court: Warm Up</a:t>
            </a:r>
          </a:p>
          <a:p>
            <a:pPr marL="457200" indent="-457200">
              <a:buAutoNum type="arabicPeriod" startAt="2"/>
            </a:pPr>
            <a:r>
              <a:rPr lang="en-US" sz="2400" dirty="0">
                <a:latin typeface="Tw Cen MT Condensed Extra Bold" panose="020B0803020202020204" pitchFamily="34" charset="0"/>
              </a:rPr>
              <a:t>On Court: Stretching</a:t>
            </a:r>
          </a:p>
          <a:p>
            <a:pPr marL="457200" indent="-457200">
              <a:buAutoNum type="arabicPeriod" startAt="2"/>
            </a:pPr>
            <a:r>
              <a:rPr lang="en-US" sz="2400" dirty="0">
                <a:latin typeface="Tw Cen MT Condensed Extra Bold" panose="020B0803020202020204" pitchFamily="34" charset="0"/>
              </a:rPr>
              <a:t>On Court: Ball Warm Up</a:t>
            </a:r>
          </a:p>
          <a:p>
            <a:pPr marL="457200" indent="-457200">
              <a:buAutoNum type="arabicPeriod" startAt="2"/>
            </a:pPr>
            <a:r>
              <a:rPr lang="en-US" sz="2400" dirty="0">
                <a:latin typeface="Tw Cen MT Condensed Extra Bold" panose="020B0803020202020204" pitchFamily="34" charset="0"/>
              </a:rPr>
              <a:t>Offensive Play Review</a:t>
            </a:r>
          </a:p>
          <a:p>
            <a:pPr marL="457200" indent="-457200">
              <a:buAutoNum type="arabicPeriod" startAt="2"/>
            </a:pPr>
            <a:r>
              <a:rPr lang="en-US" sz="2400" dirty="0">
                <a:latin typeface="Tw Cen MT Condensed Extra Bold" panose="020B0803020202020204" pitchFamily="34" charset="0"/>
              </a:rPr>
              <a:t>Defense</a:t>
            </a:r>
          </a:p>
          <a:p>
            <a:pPr marL="457200" indent="-457200">
              <a:buAutoNum type="arabicPeriod" startAt="2"/>
            </a:pPr>
            <a:r>
              <a:rPr lang="en-US" sz="2400" dirty="0">
                <a:latin typeface="Tw Cen MT Condensed Extra Bold" panose="020B0803020202020204" pitchFamily="34" charset="0"/>
              </a:rPr>
              <a:t>13s Up: 6-On Movement / 12s below: Fundamental Footwork</a:t>
            </a:r>
          </a:p>
          <a:p>
            <a:pPr marL="457200" indent="-457200">
              <a:buAutoNum type="arabicPeriod" startAt="2"/>
            </a:pPr>
            <a:endParaRPr lang="en-US" sz="2400" dirty="0">
              <a:latin typeface="Tw Cen MT Condensed Extra Bold" panose="020B08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AE627A-A161-F6B9-CBF0-2EFC1C0F36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r="8834"/>
          <a:stretch/>
        </p:blipFill>
        <p:spPr>
          <a:xfrm rot="5400000">
            <a:off x="6334080" y="1006999"/>
            <a:ext cx="54469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1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385F975-4404-4237-86DB-4C018161D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2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AE6285-6D7E-42D2-8A66-CDA633FB9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DB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volleyball player on a blue background&#10;&#10;Description automatically generated">
            <a:extLst>
              <a:ext uri="{FF2B5EF4-FFF2-40B4-BE49-F238E27FC236}">
                <a16:creationId xmlns:a16="http://schemas.microsoft.com/office/drawing/2014/main" id="{1B368FDB-29D3-B5B1-3B26-609B1405DD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7" r="1" b="2447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6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1950BC-1263-4899-B904-5CAA56A023A5}"/>
              </a:ext>
            </a:extLst>
          </p:cNvPr>
          <p:cNvSpPr txBox="1"/>
          <p:nvPr/>
        </p:nvSpPr>
        <p:spPr>
          <a:xfrm>
            <a:off x="214175" y="533399"/>
            <a:ext cx="69041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Club Mission: </a:t>
            </a:r>
            <a:r>
              <a:rPr lang="en-US" sz="32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Houston Stellar strives to provide a premium experience for all players and families, while competing to be a top-notch club in the state and nation!</a:t>
            </a:r>
          </a:p>
          <a:p>
            <a:endParaRPr lang="en-US" sz="32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Idea behind the club: </a:t>
            </a:r>
            <a:r>
              <a:rPr lang="en-US" sz="32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To provide a positive experience for young female athletes through the sport of volleyball.</a:t>
            </a:r>
          </a:p>
        </p:txBody>
      </p:sp>
      <p:pic>
        <p:nvPicPr>
          <p:cNvPr id="3" name="Picture 2" descr="A person volleyball player with her arms up&#10;&#10;Description automatically generated">
            <a:extLst>
              <a:ext uri="{FF2B5EF4-FFF2-40B4-BE49-F238E27FC236}">
                <a16:creationId xmlns:a16="http://schemas.microsoft.com/office/drawing/2014/main" id="{E5EF31D3-61C0-5DE0-9C62-3D049DEED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752" y="533399"/>
            <a:ext cx="5103125" cy="510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9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eiling, indoor, sport, empty&#10;&#10;Description automatically generated">
            <a:extLst>
              <a:ext uri="{FF2B5EF4-FFF2-40B4-BE49-F238E27FC236}">
                <a16:creationId xmlns:a16="http://schemas.microsoft.com/office/drawing/2014/main" id="{D5DCAE41-0D4C-4309-A49C-F6455E4725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1" r="267"/>
          <a:stretch/>
        </p:blipFill>
        <p:spPr>
          <a:xfrm>
            <a:off x="1686127" y="1050681"/>
            <a:ext cx="9119620" cy="47566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B3F3CA-F85C-4F84-96C1-FD826CD8BDC4}"/>
              </a:ext>
            </a:extLst>
          </p:cNvPr>
          <p:cNvSpPr/>
          <p:nvPr/>
        </p:nvSpPr>
        <p:spPr>
          <a:xfrm>
            <a:off x="2550935" y="2558647"/>
            <a:ext cx="71689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spc="50" dirty="0">
                <a:ln w="19050">
                  <a:solidFill>
                    <a:srgbClr val="000066"/>
                  </a:solidFill>
                </a:ln>
                <a:solidFill>
                  <a:srgbClr val="F4BE1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utura-Condensed-Bold" pitchFamily="2" charset="0"/>
              </a:rPr>
              <a:t>DEFINING ROLES</a:t>
            </a:r>
          </a:p>
        </p:txBody>
      </p:sp>
    </p:spTree>
    <p:extLst>
      <p:ext uri="{BB962C8B-B14F-4D97-AF65-F5344CB8AC3E}">
        <p14:creationId xmlns:p14="http://schemas.microsoft.com/office/powerpoint/2010/main" val="1105091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C090A4-646A-4159-B811-B7FA66C78365}"/>
              </a:ext>
            </a:extLst>
          </p:cNvPr>
          <p:cNvSpPr txBox="1"/>
          <p:nvPr/>
        </p:nvSpPr>
        <p:spPr>
          <a:xfrm>
            <a:off x="-53335" y="-98426"/>
            <a:ext cx="12376401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ROLE OF THE CLUB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PROVIDE</a:t>
            </a:r>
            <a:r>
              <a:rPr lang="en-US" sz="40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TRAINING, TOP LEVEL COACHING, FACILITY, &amp; 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RECRUITMENT OPPORTUNITES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OPEN LINE OF 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INFORMATIVE WEBSITE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COMPETITIVE SCHEDULES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HONEST &amp; CONSISTENT </a:t>
            </a:r>
          </a:p>
          <a:p>
            <a:r>
              <a:rPr lang="en-US" sz="36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    ENVIRONMENT</a:t>
            </a:r>
          </a:p>
          <a:p>
            <a:endParaRPr lang="en-US" sz="36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 descr="A group of people in a gym&#10;&#10;Description automatically generated">
            <a:extLst>
              <a:ext uri="{FF2B5EF4-FFF2-40B4-BE49-F238E27FC236}">
                <a16:creationId xmlns:a16="http://schemas.microsoft.com/office/drawing/2014/main" id="{DB57D62F-65B2-AFF2-6CCA-2B6B56F21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08" y="2376985"/>
            <a:ext cx="5550090" cy="41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3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3109FD-B802-4BB2-82FC-12F33B425577}"/>
              </a:ext>
            </a:extLst>
          </p:cNvPr>
          <p:cNvSpPr/>
          <p:nvPr/>
        </p:nvSpPr>
        <p:spPr>
          <a:xfrm>
            <a:off x="277792" y="130743"/>
            <a:ext cx="1159783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CLUB POLICIES, PROCESSES, &amp; PROCEDURES</a:t>
            </a:r>
          </a:p>
          <a:p>
            <a:pPr algn="ctr"/>
            <a:endParaRPr lang="en-US" sz="2800" b="1" dirty="0">
              <a:solidFill>
                <a:srgbClr val="FFC000"/>
              </a:solidFill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We are a business that provides a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Nike Sponsorship:  Coaches and Players honor this.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No outside food or drink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Concessions – On Your Honor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Retail – Flash Store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Court Clean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In Season Lessons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Issuing Ball Bags</a:t>
            </a:r>
          </a:p>
          <a:p>
            <a:pPr algn="ctr"/>
            <a:endParaRPr lang="en-US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F8C1CFD7-6198-4A99-97AF-CA2E9F0DA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92" y="2296160"/>
            <a:ext cx="5555916" cy="416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2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29824A-8B6D-41EF-A3CF-D283CE7F4B67}"/>
              </a:ext>
            </a:extLst>
          </p:cNvPr>
          <p:cNvSpPr txBox="1"/>
          <p:nvPr/>
        </p:nvSpPr>
        <p:spPr>
          <a:xfrm>
            <a:off x="213167" y="-61545"/>
            <a:ext cx="11765665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COACH POLICIES PROCEDURES </a:t>
            </a:r>
          </a:p>
          <a:p>
            <a:pPr algn="ctr"/>
            <a:endParaRPr lang="en-US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INDEPENDENT CONTRACTORS vs EMPLOYEES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PAID FOR SERVICE TO COACH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1099 AT END OF YEAR VS W2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RESPONSIBLE FOR YOUR OWN TAXES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AUTO, FOOD, TRAVEL DEDUCTIONS – RESEARCH REQUIREMENTS ETC.</a:t>
            </a:r>
          </a:p>
          <a:p>
            <a:endParaRPr lang="en-US" sz="28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COMPENSATION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MONTHLY PAYMENTS LAST DAY OF MONTH – AUTO DEPOSIT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ABSENSES:  $60/$40 PRACTICE, $150/$100 TOURNEYS/DAY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ALL ABSENSES MUST BE REPORTED TO SCOTT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ASST. COACHES PAID FOR TAKING PRACTICE $20, TOURENY $50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TRAVEL PER DIEM – $100-175 / TOURNEY.  ADDED TO MONTH PAY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REIMBURSE FOR AIRPORT PARKING AND OR UBER. RECEIPTS NEEDED.</a:t>
            </a:r>
          </a:p>
          <a:p>
            <a:pPr lvl="1"/>
            <a:endParaRPr lang="en-US" sz="28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standing in a gym with a coach&#10;&#10;Description automatically generated">
            <a:extLst>
              <a:ext uri="{FF2B5EF4-FFF2-40B4-BE49-F238E27FC236}">
                <a16:creationId xmlns:a16="http://schemas.microsoft.com/office/drawing/2014/main" id="{4A97C1BB-5E58-5F8F-F4D8-72E66046D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6" y="605052"/>
            <a:ext cx="3087237" cy="20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95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29824A-8B6D-41EF-A3CF-D283CE7F4B67}"/>
              </a:ext>
            </a:extLst>
          </p:cNvPr>
          <p:cNvSpPr txBox="1"/>
          <p:nvPr/>
        </p:nvSpPr>
        <p:spPr>
          <a:xfrm>
            <a:off x="0" y="0"/>
            <a:ext cx="11765665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ROLES OF OUR COACHES</a:t>
            </a:r>
          </a:p>
          <a:p>
            <a:pPr algn="ctr"/>
            <a:endParaRPr lang="en-US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REPRESENT THE CLUB &amp; YOURSELF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COMPETITIVE ADVANTAGE FOR STELLAR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BE PRESENT, BE ON TIME, AND BE AN EXAMPLE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BE INVESTED IN THE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HOLD PLAYERS TO A HIGH STANDARD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ENFORCE CLUB POLICIES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PRACTICE WITH PURPOSE &amp; FOR GROWTH</a:t>
            </a:r>
          </a:p>
          <a:p>
            <a:endParaRPr lang="en-US" sz="28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PAY ATTENTION TO YOUR SCHEDULES &amp; COMMUNICATION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KNOW WHERE, WHEN, AND WHO YOU PLAY OR REF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COMMUNICATE TO THE PARENTS ON THE TEAM 1</a:t>
            </a:r>
            <a:r>
              <a:rPr lang="en-US" sz="2800" b="1" baseline="30000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ST</a:t>
            </a:r>
            <a:endParaRPr lang="en-US" sz="28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READ &amp; RESPOND TO GROUP ME &amp; EMAILS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ALL PLAYERS SHOULD WANT TO COME BACK TO STELLAR NEXT YEAR</a:t>
            </a:r>
          </a:p>
        </p:txBody>
      </p:sp>
      <p:pic>
        <p:nvPicPr>
          <p:cNvPr id="3" name="Picture 2" descr="A group of women in blue shirts&#10;&#10;Description automatically generated">
            <a:extLst>
              <a:ext uri="{FF2B5EF4-FFF2-40B4-BE49-F238E27FC236}">
                <a16:creationId xmlns:a16="http://schemas.microsoft.com/office/drawing/2014/main" id="{30586BBD-E8A0-CE3B-401F-7E0B4AAEA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96" y="1096370"/>
            <a:ext cx="4342869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1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ED726D-B215-415E-BCEF-015D7C847E1D}"/>
              </a:ext>
            </a:extLst>
          </p:cNvPr>
          <p:cNvSpPr txBox="1"/>
          <p:nvPr/>
        </p:nvSpPr>
        <p:spPr>
          <a:xfrm>
            <a:off x="5845106" y="163482"/>
            <a:ext cx="6707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WHAT STELLAR STANDS FOR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0CFE66-5B3C-4C0D-A39C-B42BF1CE5CCF}"/>
              </a:ext>
            </a:extLst>
          </p:cNvPr>
          <p:cNvSpPr txBox="1"/>
          <p:nvPr/>
        </p:nvSpPr>
        <p:spPr>
          <a:xfrm>
            <a:off x="0" y="70701"/>
            <a:ext cx="6579909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TRAINING TO BE CURRENT, HIGH LEVEL, &amp; SET OUR ATHLETES APART.</a:t>
            </a:r>
          </a:p>
          <a:p>
            <a:endParaRPr lang="en-US" sz="2400" b="1" dirty="0">
              <a:latin typeface="Tw Cen MT Condensed Extra Bold" panose="020B0803020202020204" pitchFamily="34" charset="0"/>
              <a:cs typeface="Arial" panose="020B0604020202020204" pitchFamily="34" charset="0"/>
            </a:endParaRPr>
          </a:p>
          <a:p>
            <a:r>
              <a:rPr lang="en-US" sz="2400" b="1" u="sng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AREAS OF FOCUS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PRACTICES/TRAINING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POSITIONAL TRAINING &amp; TEAM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TOURNAMENTS/MATCH PLAY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KNOW YOUR LINE UPS, SUBSTITUTIONS, LIBERO, &amp; RULES!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TEAM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COMMUNICATE PROPERLY, GIVE OPPORTUNITIES, PLAYER MEETINGS,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PLAY TO WIN BUT ALSO ALLOW FOR OTHERS TO CONTRIBUTE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BE STRONG &amp; CONSISTENT, BUT MAKE IT FUN (FIND BALANCE)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DON’T ALLOW PARENTS TO BULLY YOU OR OVERSTEP.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oup of girls in a line&#10;&#10;Description automatically generated">
            <a:extLst>
              <a:ext uri="{FF2B5EF4-FFF2-40B4-BE49-F238E27FC236}">
                <a16:creationId xmlns:a16="http://schemas.microsoft.com/office/drawing/2014/main" id="{5AE5EB9C-A1A8-3B11-D80E-B4A3E618C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54" y="1164208"/>
            <a:ext cx="5266723" cy="351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2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3109FD-B802-4BB2-82FC-12F33B425577}"/>
              </a:ext>
            </a:extLst>
          </p:cNvPr>
          <p:cNvSpPr/>
          <p:nvPr/>
        </p:nvSpPr>
        <p:spPr>
          <a:xfrm>
            <a:off x="5006788" y="80683"/>
            <a:ext cx="6973293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w Cen MT Condensed Extra Bold" panose="020B0803020202020204" pitchFamily="34" charset="0"/>
                <a:cs typeface="Arial" panose="020B0604020202020204" pitchFamily="34" charset="0"/>
              </a:rPr>
              <a:t>TOURNAMENTS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MOST TO ALL TOURNAMENT INFORMATION IS ON AES.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SCHEDULES ARE USUALLY RELEASED THE WEDNESDAY BEFORE THE TOURNAMENTS.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EMAIL OUT TO THE PARENTS ON YOUR TEAM WELL BEFORE THE WEEKEND. PROVIDE LOCATION, TIME, TEAM REMINDERS, ETC…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MAKE SURE YOU REMIND YOUR PLAYERS TO BRING ALL JERSEYS, SPANDEX, &amp; WHATEVER ISSUED GEAR THAT MAKES SENSE.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HAVE A ROTATION PLAN FOR REF DUTIES. THIS HAS TO BE CLEARLY COMMUNICATED AT THE BEGINNING OF THE SEASON. WE NEED TO BE TOP NOTCH WHILE REFFING.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w Cen MT Condensed Extra Bold" panose="020B0803020202020204" pitchFamily="34" charset="0"/>
                <a:cs typeface="Arial" panose="020B0604020202020204" pitchFamily="34" charset="0"/>
              </a:rPr>
              <a:t>24 HOUR POLICY ON MEETING WITH PLAYERS &amp; PARENTS ABOUT PLAYING TIME… DO NOT ENGAGE AT A TOURNAMENT!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oup of people in a gym&#10;&#10;Description automatically generated with low confidence">
            <a:extLst>
              <a:ext uri="{FF2B5EF4-FFF2-40B4-BE49-F238E27FC236}">
                <a16:creationId xmlns:a16="http://schemas.microsoft.com/office/drawing/2014/main" id="{EBBDF137-FAF6-9916-7625-7FD1E9844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01" y="683442"/>
            <a:ext cx="3842994" cy="57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Georgia Pro Cond Ligh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Speak Pro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</TotalTime>
  <Words>1128</Words>
  <Application>Microsoft Office PowerPoint</Application>
  <PresentationFormat>Widescreen</PresentationFormat>
  <Paragraphs>180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Futura-Condensed-Bold</vt:lpstr>
      <vt:lpstr>Georgia Pro Cond Light</vt:lpstr>
      <vt:lpstr>Hemi Head Rg</vt:lpstr>
      <vt:lpstr>Impact</vt:lpstr>
      <vt:lpstr>Modern Love Caps</vt:lpstr>
      <vt:lpstr>Speak Pro</vt:lpstr>
      <vt:lpstr>Tw Cen MT Condensed Extra Bold</vt:lpstr>
      <vt:lpstr>Wingdings 2</vt:lpstr>
      <vt:lpstr>SlateVTI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Zanon</dc:creator>
  <cp:lastModifiedBy>Sara Zanon</cp:lastModifiedBy>
  <cp:revision>42</cp:revision>
  <dcterms:created xsi:type="dcterms:W3CDTF">2020-11-15T17:57:43Z</dcterms:created>
  <dcterms:modified xsi:type="dcterms:W3CDTF">2023-11-12T13:53:28Z</dcterms:modified>
</cp:coreProperties>
</file>